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1" r:id="rId5"/>
    <p:sldId id="264" r:id="rId6"/>
    <p:sldId id="266" r:id="rId7"/>
    <p:sldId id="267" r:id="rId8"/>
    <p:sldId id="268" r:id="rId9"/>
    <p:sldId id="269" r:id="rId10"/>
    <p:sldId id="271" r:id="rId11"/>
    <p:sldId id="270" r:id="rId12"/>
    <p:sldId id="274" r:id="rId13"/>
    <p:sldId id="275" r:id="rId14"/>
    <p:sldId id="278" r:id="rId15"/>
    <p:sldId id="279" r:id="rId16"/>
    <p:sldId id="277" r:id="rId17"/>
    <p:sldId id="280" r:id="rId18"/>
    <p:sldId id="28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54D"/>
    <a:srgbClr val="32A2FA"/>
    <a:srgbClr val="000000"/>
    <a:srgbClr val="EBF0F3"/>
    <a:srgbClr val="131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>
        <p:scale>
          <a:sx n="75" d="100"/>
          <a:sy n="75" d="100"/>
        </p:scale>
        <p:origin x="198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89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467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91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9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45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44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48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8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1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0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93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9D753-F491-4EEE-883A-279A23E7CAE9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583E3-8C9B-422A-AB67-B6A291D66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85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6043353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775" y="2801389"/>
            <a:ext cx="3255811" cy="976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3778" y="2297988"/>
            <a:ext cx="45470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WEB Design</a:t>
            </a:r>
          </a:p>
          <a:p>
            <a:r>
              <a:rPr lang="en-US" altLang="ko-KR" sz="3600" dirty="0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Project</a:t>
            </a:r>
          </a:p>
          <a:p>
            <a:endParaRPr lang="en-US" altLang="ko-KR" sz="2400" dirty="0" smtClean="0">
              <a:solidFill>
                <a:schemeClr val="bg1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 </a:t>
            </a:r>
            <a:r>
              <a:rPr lang="en-US" altLang="ko-KR" sz="2400" dirty="0" err="1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Junhyeong</a:t>
            </a:r>
            <a:r>
              <a:rPr lang="en-US" altLang="ko-KR" sz="2400" dirty="0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Suk -</a:t>
            </a:r>
          </a:p>
          <a:p>
            <a:r>
              <a:rPr lang="en-US" altLang="ko-KR" sz="3600" dirty="0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84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3. Branding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타다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69450" y="2710916"/>
            <a:ext cx="3424397" cy="3543300"/>
            <a:chOff x="1286799" y="1280704"/>
            <a:chExt cx="4196441" cy="4342152"/>
          </a:xfrm>
        </p:grpSpPr>
        <p:pic>
          <p:nvPicPr>
            <p:cNvPr id="5122" name="Picture 2" descr="이동의 새로운 기준, 타다(TADA)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799" y="3728629"/>
              <a:ext cx="4196441" cy="1894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이동의 새로운 기준, 타다(TADA).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799" y="1280704"/>
              <a:ext cx="4196441" cy="2447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3086237" y="3723594"/>
            <a:ext cx="1526623" cy="1083804"/>
          </a:xfrm>
          <a:prstGeom prst="rect">
            <a:avLst/>
          </a:prstGeom>
          <a:solidFill>
            <a:srgbClr val="19254D"/>
          </a:solidFill>
          <a:ln w="38100">
            <a:solidFill>
              <a:srgbClr val="1925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65169" y="5023625"/>
            <a:ext cx="1526623" cy="992466"/>
          </a:xfrm>
          <a:prstGeom prst="rect">
            <a:avLst/>
          </a:prstGeom>
          <a:solidFill>
            <a:srgbClr val="19254D"/>
          </a:solidFill>
          <a:ln w="38100">
            <a:solidFill>
              <a:srgbClr val="1925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60739" y="5023624"/>
            <a:ext cx="1526623" cy="992466"/>
          </a:xfrm>
          <a:prstGeom prst="rect">
            <a:avLst/>
          </a:prstGeom>
          <a:solidFill>
            <a:srgbClr val="19254D"/>
          </a:solidFill>
          <a:ln w="38100">
            <a:solidFill>
              <a:srgbClr val="1925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326818" y="4449401"/>
            <a:ext cx="998895" cy="998895"/>
            <a:chOff x="8834493" y="4144410"/>
            <a:chExt cx="1186953" cy="1186953"/>
          </a:xfrm>
        </p:grpSpPr>
        <p:sp>
          <p:nvSpPr>
            <p:cNvPr id="5" name="타원 4"/>
            <p:cNvSpPr/>
            <p:nvPr/>
          </p:nvSpPr>
          <p:spPr>
            <a:xfrm>
              <a:off x="8834493" y="4144410"/>
              <a:ext cx="1186953" cy="11869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4" descr="이동의 새로운 기준, 타다(TADA).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51" t="32211" r="31490" b="41087"/>
            <a:stretch/>
          </p:blipFill>
          <p:spPr bwMode="auto">
            <a:xfrm>
              <a:off x="8978082" y="4544935"/>
              <a:ext cx="899774" cy="38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3062954" y="3842945"/>
            <a:ext cx="157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자동차</a:t>
            </a:r>
            <a:endParaRPr lang="en-US" altLang="ko-KR" sz="1400" dirty="0" smtClean="0">
              <a:solidFill>
                <a:schemeClr val="bg1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(Automobile)</a:t>
            </a:r>
            <a:endParaRPr lang="ko-KR" altLang="en-US" sz="1400" dirty="0">
              <a:solidFill>
                <a:schemeClr val="bg1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41886" y="5304746"/>
            <a:ext cx="157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프리미엄</a:t>
            </a:r>
            <a:endParaRPr lang="en-US" altLang="ko-KR" sz="1400" dirty="0" smtClean="0">
              <a:solidFill>
                <a:schemeClr val="bg1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(Premium)</a:t>
            </a:r>
            <a:endParaRPr lang="ko-KR" altLang="en-US" sz="1400" dirty="0">
              <a:solidFill>
                <a:schemeClr val="bg1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84024" y="5304745"/>
            <a:ext cx="168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모빌리티</a:t>
            </a:r>
            <a:endParaRPr lang="en-US" altLang="ko-KR" sz="1400" dirty="0" smtClean="0">
              <a:solidFill>
                <a:schemeClr val="bg1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(Mobility)</a:t>
            </a:r>
            <a:endParaRPr lang="ko-KR" altLang="en-US" sz="1400" dirty="0">
              <a:solidFill>
                <a:schemeClr val="bg1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64055" y="6026864"/>
            <a:ext cx="1728847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Brand Keyword </a:t>
            </a:r>
            <a:r>
              <a:rPr lang="en-US" altLang="ko-KR" sz="900" b="1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_</a:t>
            </a:r>
            <a:r>
              <a:rPr lang="ko-KR" altLang="en-US" sz="900" b="1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타다</a:t>
            </a:r>
            <a:endParaRPr lang="en-US" altLang="ko-KR" sz="1050" b="1" dirty="0" smtClean="0">
              <a:solidFill>
                <a:srgbClr val="19254D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77393" y="1658075"/>
            <a:ext cx="5604255" cy="50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 </a:t>
            </a:r>
            <a:r>
              <a:rPr lang="en-US" altLang="ko-KR" sz="2000" dirty="0" err="1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Solgan</a:t>
            </a:r>
            <a:r>
              <a:rPr lang="en-US" altLang="ko-KR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: </a:t>
            </a:r>
            <a:r>
              <a:rPr lang="ko-KR" altLang="en-US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이동의 새로운 기준</a:t>
            </a:r>
            <a:r>
              <a:rPr lang="en-US" altLang="ko-KR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타다</a:t>
            </a:r>
            <a:r>
              <a:rPr lang="en-US" altLang="ko-KR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(TADA).</a:t>
            </a:r>
          </a:p>
        </p:txBody>
      </p:sp>
    </p:spTree>
    <p:extLst>
      <p:ext uri="{BB962C8B-B14F-4D97-AF65-F5344CB8AC3E}">
        <p14:creationId xmlns:p14="http://schemas.microsoft.com/office/powerpoint/2010/main" val="19327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3. Branding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타다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4301561" y="1648536"/>
            <a:ext cx="7197133" cy="1418514"/>
            <a:chOff x="1444061" y="2467276"/>
            <a:chExt cx="7928539" cy="574692"/>
          </a:xfrm>
        </p:grpSpPr>
        <p:grpSp>
          <p:nvGrpSpPr>
            <p:cNvPr id="39" name="그룹 38"/>
            <p:cNvGrpSpPr/>
            <p:nvPr/>
          </p:nvGrpSpPr>
          <p:grpSpPr>
            <a:xfrm>
              <a:off x="1444061" y="2467276"/>
              <a:ext cx="7928539" cy="574692"/>
              <a:chOff x="1444061" y="2467276"/>
              <a:chExt cx="7928539" cy="574692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1444061" y="2467276"/>
                <a:ext cx="2223064" cy="574692"/>
                <a:chOff x="1444061" y="2467276"/>
                <a:chExt cx="2223064" cy="574692"/>
              </a:xfrm>
            </p:grpSpPr>
            <p:sp>
              <p:nvSpPr>
                <p:cNvPr id="11" name="직사각형 10"/>
                <p:cNvSpPr/>
                <p:nvPr/>
              </p:nvSpPr>
              <p:spPr>
                <a:xfrm>
                  <a:off x="1444061" y="2467276"/>
                  <a:ext cx="2223064" cy="574692"/>
                </a:xfrm>
                <a:prstGeom prst="rect">
                  <a:avLst/>
                </a:prstGeom>
                <a:solidFill>
                  <a:srgbClr val="19254D"/>
                </a:solidFill>
                <a:ln w="12700">
                  <a:solidFill>
                    <a:srgbClr val="1925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548537" y="2636166"/>
                  <a:ext cx="1972239" cy="2369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1600" dirty="0" smtClean="0">
                      <a:solidFill>
                        <a:schemeClr val="bg1"/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자동차</a:t>
                  </a:r>
                  <a:endParaRPr lang="en-US" altLang="ko-KR" sz="1600" dirty="0" smtClean="0">
                    <a:solidFill>
                      <a:schemeClr val="bg1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 algn="ctr"/>
                  <a:r>
                    <a:rPr lang="en-US" altLang="ko-KR" sz="1600" dirty="0" smtClean="0">
                      <a:solidFill>
                        <a:schemeClr val="bg1"/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(Automobile)</a:t>
                  </a:r>
                  <a:endParaRPr lang="ko-KR" altLang="en-US" sz="1600" dirty="0">
                    <a:solidFill>
                      <a:schemeClr val="bg1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>
                <a:off x="3673176" y="2467276"/>
                <a:ext cx="5699424" cy="574692"/>
              </a:xfrm>
              <a:prstGeom prst="rect">
                <a:avLst/>
              </a:prstGeom>
              <a:noFill/>
              <a:ln w="12700">
                <a:solidFill>
                  <a:srgbClr val="19254D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775428" y="2541399"/>
              <a:ext cx="5442548" cy="426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b="1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신뢰를 주는 자동차 관련 브랜드</a:t>
              </a:r>
              <a:endParaRPr lang="en-US" altLang="ko-KR" sz="1200" b="1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각진 레이아웃</a:t>
              </a:r>
              <a:endParaRPr lang="en-US" altLang="ko-KR" sz="1200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자동차 비즈니스에 맞는 폰트 사용</a:t>
              </a:r>
              <a:endParaRPr lang="en-US" altLang="ko-KR" sz="1200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신뢰감을 주는 장치 사용 </a:t>
              </a:r>
              <a:r>
                <a:rPr lang="en-US" altLang="ko-KR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(ex. </a:t>
              </a: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믿음직한 타다 기사의 이미지 등</a:t>
              </a:r>
              <a:r>
                <a:rPr lang="en-US" altLang="ko-KR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200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28" y="2469332"/>
            <a:ext cx="1992391" cy="597718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>
            <a:off x="4299542" y="3237146"/>
            <a:ext cx="7197133" cy="1418514"/>
            <a:chOff x="1444061" y="2467276"/>
            <a:chExt cx="7928539" cy="574692"/>
          </a:xfrm>
        </p:grpSpPr>
        <p:grpSp>
          <p:nvGrpSpPr>
            <p:cNvPr id="73" name="그룹 72"/>
            <p:cNvGrpSpPr/>
            <p:nvPr/>
          </p:nvGrpSpPr>
          <p:grpSpPr>
            <a:xfrm>
              <a:off x="1444061" y="2467276"/>
              <a:ext cx="7928539" cy="574692"/>
              <a:chOff x="1444061" y="2467276"/>
              <a:chExt cx="7928539" cy="574692"/>
            </a:xfrm>
          </p:grpSpPr>
          <p:grpSp>
            <p:nvGrpSpPr>
              <p:cNvPr id="75" name="그룹 74"/>
              <p:cNvGrpSpPr/>
              <p:nvPr/>
            </p:nvGrpSpPr>
            <p:grpSpPr>
              <a:xfrm>
                <a:off x="1444061" y="2467276"/>
                <a:ext cx="2223064" cy="574692"/>
                <a:chOff x="1444061" y="2467276"/>
                <a:chExt cx="2223064" cy="574692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1444061" y="2467276"/>
                  <a:ext cx="2223064" cy="574692"/>
                </a:xfrm>
                <a:prstGeom prst="rect">
                  <a:avLst/>
                </a:prstGeom>
                <a:solidFill>
                  <a:srgbClr val="19254D"/>
                </a:solidFill>
                <a:ln w="12700">
                  <a:solidFill>
                    <a:srgbClr val="1925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569473" y="2636165"/>
                  <a:ext cx="1972239" cy="2369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1600" dirty="0" err="1" smtClean="0">
                      <a:solidFill>
                        <a:schemeClr val="bg1"/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모빌리티</a:t>
                  </a:r>
                  <a:endParaRPr lang="en-US" altLang="ko-KR" sz="1600" dirty="0" smtClean="0">
                    <a:solidFill>
                      <a:schemeClr val="bg1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 algn="ctr"/>
                  <a:r>
                    <a:rPr lang="en-US" altLang="ko-KR" sz="1600" dirty="0" smtClean="0">
                      <a:solidFill>
                        <a:schemeClr val="bg1"/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(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Mobility)</a:t>
                  </a:r>
                </a:p>
              </p:txBody>
            </p:sp>
          </p:grpSp>
          <p:sp>
            <p:nvSpPr>
              <p:cNvPr id="76" name="직사각형 75"/>
              <p:cNvSpPr/>
              <p:nvPr/>
            </p:nvSpPr>
            <p:spPr>
              <a:xfrm>
                <a:off x="3673176" y="2467276"/>
                <a:ext cx="5699424" cy="574692"/>
              </a:xfrm>
              <a:prstGeom prst="rect">
                <a:avLst/>
              </a:prstGeom>
              <a:noFill/>
              <a:ln w="12700">
                <a:solidFill>
                  <a:srgbClr val="19254D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3777652" y="2541399"/>
              <a:ext cx="5442548" cy="426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b="1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빠르고 편리한 브랜드</a:t>
              </a:r>
              <a:endParaRPr lang="en-US" altLang="ko-KR" sz="1200" b="1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편리한 구조의 </a:t>
              </a:r>
              <a:r>
                <a:rPr lang="ko-KR" altLang="en-US" sz="1200" dirty="0" err="1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웹페이지</a:t>
              </a:r>
              <a:endParaRPr lang="en-US" altLang="ko-KR" sz="1200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서브 페이지에 대한 접근성 향상</a:t>
              </a:r>
              <a:endParaRPr lang="en-US" altLang="ko-KR" sz="1200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dirty="0" err="1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반응형</a:t>
              </a: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200" dirty="0" err="1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웹페이지</a:t>
              </a: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구축</a:t>
              </a:r>
              <a:endParaRPr lang="en-US" altLang="ko-KR" sz="1200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4299542" y="4835968"/>
            <a:ext cx="7197133" cy="1418514"/>
            <a:chOff x="1444061" y="2467276"/>
            <a:chExt cx="7928539" cy="574692"/>
          </a:xfrm>
        </p:grpSpPr>
        <p:grpSp>
          <p:nvGrpSpPr>
            <p:cNvPr id="80" name="그룹 79"/>
            <p:cNvGrpSpPr/>
            <p:nvPr/>
          </p:nvGrpSpPr>
          <p:grpSpPr>
            <a:xfrm>
              <a:off x="1444061" y="2467276"/>
              <a:ext cx="7928539" cy="574692"/>
              <a:chOff x="1444061" y="2467276"/>
              <a:chExt cx="7928539" cy="574692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1444061" y="2467276"/>
                <a:ext cx="2223064" cy="574692"/>
                <a:chOff x="1444061" y="2467276"/>
                <a:chExt cx="2223064" cy="574692"/>
              </a:xfrm>
            </p:grpSpPr>
            <p:sp>
              <p:nvSpPr>
                <p:cNvPr id="84" name="직사각형 83"/>
                <p:cNvSpPr/>
                <p:nvPr/>
              </p:nvSpPr>
              <p:spPr>
                <a:xfrm>
                  <a:off x="1444061" y="2467276"/>
                  <a:ext cx="2223064" cy="574692"/>
                </a:xfrm>
                <a:prstGeom prst="rect">
                  <a:avLst/>
                </a:prstGeom>
                <a:solidFill>
                  <a:srgbClr val="19254D"/>
                </a:solidFill>
                <a:ln w="12700">
                  <a:solidFill>
                    <a:srgbClr val="1925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1569473" y="2636166"/>
                  <a:ext cx="1972239" cy="2369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ko-KR" altLang="en-US" sz="1600" dirty="0" smtClean="0">
                      <a:solidFill>
                        <a:schemeClr val="bg1"/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프리미엄</a:t>
                  </a:r>
                  <a:endParaRPr lang="en-US" altLang="ko-KR" sz="1600" dirty="0">
                    <a:solidFill>
                      <a:schemeClr val="bg1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  <a:p>
                  <a:pPr algn="ctr"/>
                  <a:r>
                    <a:rPr lang="en-US" altLang="ko-KR" sz="1600" dirty="0" smtClean="0">
                      <a:solidFill>
                        <a:schemeClr val="bg1"/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(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Spoqa Han Sans Neo Regular" panose="020B0500000000000000" pitchFamily="34" charset="-127"/>
                      <a:ea typeface="Spoqa Han Sans Neo Regular" panose="020B0500000000000000" pitchFamily="34" charset="-127"/>
                    </a:rPr>
                    <a:t>Premium)</a:t>
                  </a:r>
                  <a:endParaRPr lang="ko-KR" altLang="en-US" sz="1600" dirty="0">
                    <a:solidFill>
                      <a:schemeClr val="bg1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endParaRPr>
                </a:p>
              </p:txBody>
            </p:sp>
          </p:grpSp>
          <p:sp>
            <p:nvSpPr>
              <p:cNvPr id="83" name="직사각형 82"/>
              <p:cNvSpPr/>
              <p:nvPr/>
            </p:nvSpPr>
            <p:spPr>
              <a:xfrm>
                <a:off x="3673176" y="2467276"/>
                <a:ext cx="5699424" cy="574692"/>
              </a:xfrm>
              <a:prstGeom prst="rect">
                <a:avLst/>
              </a:prstGeom>
              <a:noFill/>
              <a:ln w="12700">
                <a:solidFill>
                  <a:srgbClr val="19254D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3777652" y="2541399"/>
              <a:ext cx="5442548" cy="426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b="1" dirty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기존 </a:t>
              </a:r>
              <a:r>
                <a:rPr lang="ko-KR" altLang="en-US" sz="1200" b="1" dirty="0" err="1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모빌리티</a:t>
              </a:r>
              <a:r>
                <a:rPr lang="ko-KR" altLang="en-US" sz="1200" b="1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서비스와 차별화된 프리미엄 브랜드</a:t>
              </a:r>
              <a:endParaRPr lang="en-US" altLang="ko-KR" sz="1200" b="1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색 사용의 단순화를 통해 프리미엄 이미지 부각</a:t>
              </a:r>
              <a:endParaRPr lang="en-US" altLang="ko-KR" sz="1200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프리미엄 서비스 컨텐츠 부각</a:t>
              </a:r>
              <a:endParaRPr lang="en-US" altLang="ko-KR" sz="1200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200" dirty="0" err="1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라운딩</a:t>
              </a: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형태의 아이콘</a:t>
              </a:r>
              <a:r>
                <a:rPr lang="en-US" altLang="ko-KR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&amp;</a:t>
              </a:r>
              <a:r>
                <a:rPr lang="ko-KR" altLang="en-US" sz="1200" dirty="0" smtClean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이미지 사용 지양</a:t>
              </a:r>
              <a:endParaRPr lang="ko-KR" altLang="en-US" sz="1200" dirty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538828" y="3654015"/>
            <a:ext cx="1833132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Brand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t</a:t>
            </a:r>
            <a:r>
              <a:rPr lang="en-US" altLang="ko-KR" sz="24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o</a:t>
            </a:r>
          </a:p>
          <a:p>
            <a:pPr>
              <a:lnSpc>
                <a:spcPct val="120000"/>
              </a:lnSpc>
            </a:pPr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Design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0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4. Designing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타다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6705" y="1159982"/>
            <a:ext cx="11535295" cy="5698018"/>
            <a:chOff x="656705" y="1159982"/>
            <a:chExt cx="11535295" cy="569801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t="32414" r="37475" b="38737"/>
            <a:stretch/>
          </p:blipFill>
          <p:spPr>
            <a:xfrm>
              <a:off x="6326786" y="1327082"/>
              <a:ext cx="5098581" cy="354813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t="63555" r="37475" b="20324"/>
            <a:stretch/>
          </p:blipFill>
          <p:spPr>
            <a:xfrm>
              <a:off x="6326785" y="4650774"/>
              <a:ext cx="5098581" cy="1982783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t="80268" r="37475"/>
            <a:stretch/>
          </p:blipFill>
          <p:spPr>
            <a:xfrm>
              <a:off x="1228205" y="1247233"/>
              <a:ext cx="5098581" cy="5610767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t="80268" r="37475"/>
            <a:stretch/>
          </p:blipFill>
          <p:spPr>
            <a:xfrm>
              <a:off x="11425367" y="1318251"/>
              <a:ext cx="766633" cy="5539749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t="80268" r="37475"/>
            <a:stretch/>
          </p:blipFill>
          <p:spPr>
            <a:xfrm>
              <a:off x="656705" y="1159982"/>
              <a:ext cx="11535295" cy="16710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t="80268" r="37475"/>
            <a:stretch/>
          </p:blipFill>
          <p:spPr>
            <a:xfrm>
              <a:off x="656705" y="1318250"/>
              <a:ext cx="571500" cy="55397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t="80268" r="37475"/>
            <a:stretch/>
          </p:blipFill>
          <p:spPr>
            <a:xfrm>
              <a:off x="6326784" y="6633556"/>
              <a:ext cx="5098582" cy="224443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t="3312" r="37475" b="70385"/>
            <a:stretch/>
          </p:blipFill>
          <p:spPr>
            <a:xfrm>
              <a:off x="1228205" y="2289107"/>
              <a:ext cx="5098581" cy="3235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4. Designing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타다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707825" y="2738510"/>
            <a:ext cx="1573187" cy="468000"/>
            <a:chOff x="1078995" y="3369324"/>
            <a:chExt cx="1573187" cy="468000"/>
          </a:xfrm>
        </p:grpSpPr>
        <p:sp>
          <p:nvSpPr>
            <p:cNvPr id="15" name="직사각형 14"/>
            <p:cNvSpPr/>
            <p:nvPr/>
          </p:nvSpPr>
          <p:spPr>
            <a:xfrm>
              <a:off x="1078995" y="3369324"/>
              <a:ext cx="1526623" cy="468000"/>
            </a:xfrm>
            <a:prstGeom prst="rect">
              <a:avLst/>
            </a:prstGeom>
            <a:solidFill>
              <a:srgbClr val="19254D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78995" y="3449435"/>
              <a:ext cx="1573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Main Page</a:t>
              </a:r>
              <a:endParaRPr lang="ko-KR" altLang="en-US" sz="1400" b="1" dirty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577094" y="1633117"/>
            <a:ext cx="1833132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Site Map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866628" y="3606206"/>
            <a:ext cx="1573187" cy="468000"/>
            <a:chOff x="3531154" y="3127715"/>
            <a:chExt cx="1573187" cy="468000"/>
          </a:xfrm>
        </p:grpSpPr>
        <p:sp>
          <p:nvSpPr>
            <p:cNvPr id="21" name="직사각형 20"/>
            <p:cNvSpPr/>
            <p:nvPr/>
          </p:nvSpPr>
          <p:spPr>
            <a:xfrm>
              <a:off x="3554436" y="3127715"/>
              <a:ext cx="1526623" cy="468000"/>
            </a:xfrm>
            <a:prstGeom prst="rect">
              <a:avLst/>
            </a:prstGeom>
            <a:solidFill>
              <a:srgbClr val="32A2FA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1154" y="3237732"/>
              <a:ext cx="15731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드라이버 지원</a:t>
              </a:r>
              <a:endParaRPr lang="en-US" altLang="ko-KR" sz="1000" b="1" dirty="0" smtClean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262291" y="3606206"/>
            <a:ext cx="1573187" cy="468000"/>
            <a:chOff x="3531154" y="2618911"/>
            <a:chExt cx="1573187" cy="468000"/>
          </a:xfrm>
        </p:grpSpPr>
        <p:sp>
          <p:nvSpPr>
            <p:cNvPr id="25" name="직사각형 24"/>
            <p:cNvSpPr/>
            <p:nvPr/>
          </p:nvSpPr>
          <p:spPr>
            <a:xfrm>
              <a:off x="3554436" y="2618911"/>
              <a:ext cx="1526623" cy="468000"/>
            </a:xfrm>
            <a:prstGeom prst="rect">
              <a:avLst/>
            </a:prstGeom>
            <a:solidFill>
              <a:srgbClr val="32A2FA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31154" y="2727194"/>
              <a:ext cx="15731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이용방법</a:t>
              </a:r>
              <a:endParaRPr lang="ko-KR" altLang="en-US" sz="1000" b="1" dirty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470965" y="3606206"/>
            <a:ext cx="1573187" cy="468000"/>
            <a:chOff x="3531741" y="3636519"/>
            <a:chExt cx="1573187" cy="468000"/>
          </a:xfrm>
        </p:grpSpPr>
        <p:sp>
          <p:nvSpPr>
            <p:cNvPr id="32" name="직사각형 31"/>
            <p:cNvSpPr/>
            <p:nvPr/>
          </p:nvSpPr>
          <p:spPr>
            <a:xfrm>
              <a:off x="3554436" y="3636519"/>
              <a:ext cx="1526623" cy="468000"/>
            </a:xfrm>
            <a:prstGeom prst="rect">
              <a:avLst/>
            </a:prstGeom>
            <a:solidFill>
              <a:srgbClr val="32A2FA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31741" y="3747408"/>
              <a:ext cx="15731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타다 비즈니스</a:t>
              </a:r>
              <a:endParaRPr lang="ko-KR" altLang="en-US" sz="1000" b="1" dirty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075302" y="3606206"/>
            <a:ext cx="1573187" cy="468000"/>
            <a:chOff x="3531154" y="4145323"/>
            <a:chExt cx="1573187" cy="468000"/>
          </a:xfrm>
        </p:grpSpPr>
        <p:sp>
          <p:nvSpPr>
            <p:cNvPr id="38" name="직사각형 37"/>
            <p:cNvSpPr/>
            <p:nvPr/>
          </p:nvSpPr>
          <p:spPr>
            <a:xfrm>
              <a:off x="3554436" y="4145323"/>
              <a:ext cx="1526623" cy="468000"/>
            </a:xfrm>
            <a:prstGeom prst="rect">
              <a:avLst/>
            </a:prstGeom>
            <a:solidFill>
              <a:srgbClr val="32A2FA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31154" y="4256212"/>
              <a:ext cx="15731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도움말</a:t>
              </a:r>
              <a:endParaRPr lang="ko-KR" altLang="en-US" sz="1000" b="1" dirty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679639" y="3606206"/>
            <a:ext cx="1573187" cy="468000"/>
            <a:chOff x="3531154" y="4654127"/>
            <a:chExt cx="1573187" cy="468000"/>
          </a:xfrm>
        </p:grpSpPr>
        <p:sp>
          <p:nvSpPr>
            <p:cNvPr id="41" name="직사각형 40"/>
            <p:cNvSpPr/>
            <p:nvPr/>
          </p:nvSpPr>
          <p:spPr>
            <a:xfrm>
              <a:off x="3554436" y="4654127"/>
              <a:ext cx="1526623" cy="468000"/>
            </a:xfrm>
            <a:prstGeom prst="rect">
              <a:avLst/>
            </a:prstGeom>
            <a:solidFill>
              <a:srgbClr val="32A2FA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31154" y="4764144"/>
              <a:ext cx="15731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VCMC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채용</a:t>
              </a:r>
              <a:endParaRPr lang="ko-KR" altLang="en-US" sz="1000" b="1" dirty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657954" y="3606206"/>
            <a:ext cx="1573187" cy="468000"/>
            <a:chOff x="3531154" y="2110107"/>
            <a:chExt cx="1573187" cy="468000"/>
          </a:xfrm>
        </p:grpSpPr>
        <p:sp>
          <p:nvSpPr>
            <p:cNvPr id="44" name="직사각형 43"/>
            <p:cNvSpPr/>
            <p:nvPr/>
          </p:nvSpPr>
          <p:spPr>
            <a:xfrm>
              <a:off x="3554436" y="2110107"/>
              <a:ext cx="1526623" cy="468000"/>
            </a:xfrm>
            <a:prstGeom prst="rect">
              <a:avLst/>
            </a:prstGeom>
            <a:solidFill>
              <a:srgbClr val="32A2FA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31154" y="2220996"/>
              <a:ext cx="15731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 라인업</a:t>
              </a:r>
              <a:endParaRPr lang="ko-KR" altLang="en-US" sz="1000" b="1" dirty="0">
                <a:solidFill>
                  <a:schemeClr val="bg1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866627" y="4589216"/>
            <a:ext cx="1551600" cy="317981"/>
            <a:chOff x="1067450" y="3369324"/>
            <a:chExt cx="1573187" cy="468000"/>
          </a:xfrm>
          <a:noFill/>
        </p:grpSpPr>
        <p:sp>
          <p:nvSpPr>
            <p:cNvPr id="56" name="직사각형 55"/>
            <p:cNvSpPr/>
            <p:nvPr/>
          </p:nvSpPr>
          <p:spPr>
            <a:xfrm>
              <a:off x="1078995" y="3369324"/>
              <a:ext cx="1526623" cy="468000"/>
            </a:xfrm>
            <a:prstGeom prst="rect">
              <a:avLst/>
            </a:prstGeom>
            <a:grpFill/>
            <a:ln w="9525">
              <a:solidFill>
                <a:srgbClr val="32A2F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32A2FA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67450" y="3422921"/>
              <a:ext cx="1573187" cy="362385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라이트 </a:t>
              </a:r>
              <a:r>
                <a:rPr lang="en-US" altLang="ko-KR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</a:t>
              </a:r>
              <a:r>
                <a:rPr lang="ko-KR" altLang="en-US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법인</a:t>
              </a:r>
              <a:r>
                <a:rPr lang="en-US" altLang="ko-KR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  <a:endParaRPr lang="ko-KR" altLang="en-US" sz="1000" b="1" dirty="0">
                <a:solidFill>
                  <a:srgbClr val="32A2F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866627" y="4989801"/>
            <a:ext cx="1551600" cy="317981"/>
            <a:chOff x="1067450" y="3369324"/>
            <a:chExt cx="1573187" cy="468000"/>
          </a:xfrm>
          <a:noFill/>
        </p:grpSpPr>
        <p:sp>
          <p:nvSpPr>
            <p:cNvPr id="59" name="직사각형 58"/>
            <p:cNvSpPr/>
            <p:nvPr/>
          </p:nvSpPr>
          <p:spPr>
            <a:xfrm>
              <a:off x="1078995" y="3369324"/>
              <a:ext cx="1526623" cy="468000"/>
            </a:xfrm>
            <a:prstGeom prst="rect">
              <a:avLst/>
            </a:prstGeom>
            <a:grpFill/>
            <a:ln w="9525">
              <a:solidFill>
                <a:srgbClr val="32A2F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32A2FA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67450" y="3413092"/>
              <a:ext cx="1573187" cy="362385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플러스</a:t>
              </a:r>
              <a:endParaRPr lang="ko-KR" altLang="en-US" sz="1000" b="1" dirty="0">
                <a:solidFill>
                  <a:srgbClr val="32A2F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866628" y="4188631"/>
            <a:ext cx="1549905" cy="317981"/>
            <a:chOff x="1055711" y="3369324"/>
            <a:chExt cx="1573187" cy="468000"/>
          </a:xfrm>
          <a:noFill/>
        </p:grpSpPr>
        <p:sp>
          <p:nvSpPr>
            <p:cNvPr id="62" name="직사각형 61"/>
            <p:cNvSpPr/>
            <p:nvPr/>
          </p:nvSpPr>
          <p:spPr>
            <a:xfrm>
              <a:off x="1078995" y="3369324"/>
              <a:ext cx="1526623" cy="468000"/>
            </a:xfrm>
            <a:prstGeom prst="rect">
              <a:avLst/>
            </a:prstGeom>
            <a:grpFill/>
            <a:ln w="9525">
              <a:solidFill>
                <a:srgbClr val="32A2F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32A2FA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5711" y="3414498"/>
              <a:ext cx="1573187" cy="362385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라이트 </a:t>
              </a:r>
              <a:r>
                <a:rPr lang="en-US" altLang="ko-KR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(</a:t>
              </a:r>
              <a:r>
                <a:rPr lang="ko-KR" altLang="en-US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개인</a:t>
              </a:r>
              <a:r>
                <a:rPr lang="en-US" altLang="ko-KR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)</a:t>
              </a:r>
              <a:endParaRPr lang="ko-KR" altLang="en-US" sz="1000" b="1" dirty="0">
                <a:solidFill>
                  <a:srgbClr val="32A2F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866627" y="5390386"/>
            <a:ext cx="1551600" cy="317981"/>
            <a:chOff x="1067450" y="3369324"/>
            <a:chExt cx="1573187" cy="468000"/>
          </a:xfrm>
          <a:noFill/>
        </p:grpSpPr>
        <p:sp>
          <p:nvSpPr>
            <p:cNvPr id="65" name="직사각형 64"/>
            <p:cNvSpPr/>
            <p:nvPr/>
          </p:nvSpPr>
          <p:spPr>
            <a:xfrm>
              <a:off x="1078995" y="3369324"/>
              <a:ext cx="1526623" cy="468000"/>
            </a:xfrm>
            <a:prstGeom prst="rect">
              <a:avLst/>
            </a:prstGeom>
            <a:grpFill/>
            <a:ln w="9525">
              <a:solidFill>
                <a:srgbClr val="32A2F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32A2FA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67450" y="3415908"/>
              <a:ext cx="1573187" cy="362385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대리</a:t>
              </a:r>
              <a:endParaRPr lang="ko-KR" altLang="en-US" sz="1000" b="1" dirty="0">
                <a:solidFill>
                  <a:srgbClr val="32A2F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086095" y="4589216"/>
            <a:ext cx="1551600" cy="317981"/>
            <a:chOff x="1067450" y="3369324"/>
            <a:chExt cx="1573187" cy="468000"/>
          </a:xfrm>
          <a:noFill/>
        </p:grpSpPr>
        <p:sp>
          <p:nvSpPr>
            <p:cNvPr id="83" name="직사각형 82"/>
            <p:cNvSpPr/>
            <p:nvPr/>
          </p:nvSpPr>
          <p:spPr>
            <a:xfrm>
              <a:off x="1078995" y="3369324"/>
              <a:ext cx="1526623" cy="468000"/>
            </a:xfrm>
            <a:prstGeom prst="rect">
              <a:avLst/>
            </a:prstGeom>
            <a:grpFill/>
            <a:ln w="9525">
              <a:solidFill>
                <a:srgbClr val="32A2F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32A2FA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67450" y="3422921"/>
              <a:ext cx="1573187" cy="362385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차량 </a:t>
              </a:r>
              <a:r>
                <a:rPr lang="en-US" altLang="ko-KR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/ </a:t>
              </a:r>
              <a:r>
                <a:rPr lang="ko-KR" altLang="en-US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기사 호출</a:t>
              </a:r>
              <a:endParaRPr lang="ko-KR" altLang="en-US" sz="1000" b="1" dirty="0">
                <a:solidFill>
                  <a:srgbClr val="32A2F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070634" y="4188631"/>
            <a:ext cx="1551600" cy="317981"/>
            <a:chOff x="1055711" y="3369324"/>
            <a:chExt cx="1573187" cy="468000"/>
          </a:xfrm>
          <a:noFill/>
        </p:grpSpPr>
        <p:sp>
          <p:nvSpPr>
            <p:cNvPr id="89" name="직사각형 88"/>
            <p:cNvSpPr/>
            <p:nvPr/>
          </p:nvSpPr>
          <p:spPr>
            <a:xfrm>
              <a:off x="1078995" y="3369324"/>
              <a:ext cx="1526623" cy="468000"/>
            </a:xfrm>
            <a:prstGeom prst="rect">
              <a:avLst/>
            </a:prstGeom>
            <a:grpFill/>
            <a:ln w="9525">
              <a:solidFill>
                <a:srgbClr val="32A2F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32A2FA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055711" y="3414498"/>
              <a:ext cx="1573187" cy="362385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32A2FA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 안내</a:t>
              </a:r>
              <a:endParaRPr lang="ko-KR" altLang="en-US" sz="1000" b="1" dirty="0">
                <a:solidFill>
                  <a:srgbClr val="32A2F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2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4. Designing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타다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55713" y="3429000"/>
            <a:ext cx="5485537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PC</a:t>
            </a: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rgbClr val="32A2F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1281px ~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42"/>
          <a:stretch/>
        </p:blipFill>
        <p:spPr>
          <a:xfrm>
            <a:off x="7433921" y="1951625"/>
            <a:ext cx="3600000" cy="3674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64"/>
          <a:stretch/>
        </p:blipFill>
        <p:spPr>
          <a:xfrm>
            <a:off x="3274625" y="1802388"/>
            <a:ext cx="3600000" cy="3973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06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24"/>
          <a:stretch/>
        </p:blipFill>
        <p:spPr>
          <a:xfrm>
            <a:off x="8702335" y="3115631"/>
            <a:ext cx="3240000" cy="305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4. Designing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타다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55713" y="3429000"/>
            <a:ext cx="5485537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Tablet</a:t>
            </a: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rgbClr val="32A2F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768px ~</a:t>
            </a:r>
            <a:r>
              <a:rPr lang="en-US" altLang="ko-KR" sz="1400" dirty="0">
                <a:solidFill>
                  <a:srgbClr val="32A2F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1400" dirty="0" smtClean="0">
                <a:solidFill>
                  <a:srgbClr val="32A2F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1280px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7" b="30182"/>
          <a:stretch/>
        </p:blipFill>
        <p:spPr>
          <a:xfrm>
            <a:off x="5920856" y="1937816"/>
            <a:ext cx="3240000" cy="3314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85"/>
          <a:stretch/>
        </p:blipFill>
        <p:spPr>
          <a:xfrm>
            <a:off x="3013138" y="1306593"/>
            <a:ext cx="3240000" cy="3665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12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4. Designing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타다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55713" y="3429000"/>
            <a:ext cx="5485537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Mobile</a:t>
            </a: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rgbClr val="32A2F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~ 767px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392" y="2679301"/>
            <a:ext cx="2160000" cy="3476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392" y="1870783"/>
            <a:ext cx="2160000" cy="357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3392" y="1716298"/>
            <a:ext cx="2160000" cy="274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120" y="1278045"/>
            <a:ext cx="2160000" cy="2314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7937" y="3429000"/>
            <a:ext cx="2160000" cy="2423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43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4. Designing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타다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60075"/>
          <a:stretch/>
        </p:blipFill>
        <p:spPr>
          <a:xfrm>
            <a:off x="4101756" y="2093920"/>
            <a:ext cx="2520000" cy="1619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3931" b="53621"/>
          <a:stretch/>
        </p:blipFill>
        <p:spPr>
          <a:xfrm>
            <a:off x="4094586" y="3875389"/>
            <a:ext cx="2520000" cy="120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31" b="5699"/>
          <a:stretch/>
        </p:blipFill>
        <p:spPr>
          <a:xfrm>
            <a:off x="1055713" y="4216172"/>
            <a:ext cx="2520000" cy="859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0" b="74455"/>
          <a:stretch/>
        </p:blipFill>
        <p:spPr>
          <a:xfrm>
            <a:off x="1055713" y="2093920"/>
            <a:ext cx="2520000" cy="194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8" b="57301"/>
          <a:stretch/>
        </p:blipFill>
        <p:spPr>
          <a:xfrm>
            <a:off x="1055713" y="5304031"/>
            <a:ext cx="2520000" cy="965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t="38435" r="10087" b="51104"/>
          <a:stretch/>
        </p:blipFill>
        <p:spPr>
          <a:xfrm>
            <a:off x="4089806" y="5237822"/>
            <a:ext cx="2524780" cy="1031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055712" y="1686760"/>
            <a:ext cx="2520001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 smtClean="0">
                <a:solidFill>
                  <a:srgbClr val="32A2F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&lt;</a:t>
            </a:r>
            <a:r>
              <a:rPr lang="en-US" altLang="ko-KR" sz="1400" dirty="0" smtClean="0">
                <a:solidFill>
                  <a:srgbClr val="32A2F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Before&gt;</a:t>
            </a:r>
            <a:endParaRPr lang="en-US" altLang="ko-KR" sz="1400" dirty="0" smtClean="0">
              <a:solidFill>
                <a:srgbClr val="32A2FA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806" y="1682536"/>
            <a:ext cx="2520001" cy="33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 smtClean="0">
                <a:solidFill>
                  <a:srgbClr val="32A2F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&lt;</a:t>
            </a:r>
            <a:r>
              <a:rPr lang="en-US" altLang="ko-KR" sz="1400" dirty="0" smtClean="0">
                <a:solidFill>
                  <a:srgbClr val="32A2F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After&gt;</a:t>
            </a:r>
            <a:endParaRPr lang="en-US" altLang="ko-KR" sz="1400" dirty="0" smtClean="0">
              <a:solidFill>
                <a:srgbClr val="32A2FA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19479" y="3451777"/>
            <a:ext cx="5341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라운딩</a:t>
            </a:r>
            <a:r>
              <a:rPr lang="ko-KR" altLang="en-US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디자인 제거</a:t>
            </a:r>
            <a:endParaRPr lang="en-US" altLang="ko-KR" sz="1600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메뉴의 단순화 </a:t>
            </a:r>
            <a:endParaRPr lang="en-US" altLang="ko-KR" sz="1600" dirty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 배치 점검</a:t>
            </a:r>
            <a:endParaRPr lang="en-US" altLang="ko-KR" sz="1600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폰트 사이즈 통일 </a:t>
            </a:r>
            <a:endParaRPr lang="en-US" altLang="ko-KR" sz="1600" dirty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(</a:t>
            </a:r>
            <a:r>
              <a:rPr lang="ko-KR" altLang="en-US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기존 </a:t>
            </a:r>
            <a:r>
              <a:rPr lang="en-US" altLang="ko-KR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8</a:t>
            </a:r>
            <a:r>
              <a:rPr lang="ko-KR" altLang="en-US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개 사이즈 이상 </a:t>
            </a:r>
            <a:r>
              <a:rPr lang="en-US" altLang="ko-KR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-&gt; 6</a:t>
            </a:r>
            <a:r>
              <a:rPr lang="ko-KR" altLang="en-US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개 사이즈</a:t>
            </a:r>
            <a:r>
              <a:rPr lang="en-US" altLang="ko-KR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6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endParaRPr lang="en-US" altLang="ko-KR" sz="1600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86154" y="2764778"/>
            <a:ext cx="5341090" cy="50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주요 변경 사항</a:t>
            </a:r>
            <a:endParaRPr lang="en-US" altLang="ko-KR" sz="2000" b="1" dirty="0" smtClean="0">
              <a:solidFill>
                <a:srgbClr val="19254D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6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6043353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415444" y="2644170"/>
            <a:ext cx="4523810" cy="1569660"/>
            <a:chOff x="4415444" y="2827359"/>
            <a:chExt cx="4523810" cy="156966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03" y="3196438"/>
              <a:ext cx="392604" cy="117781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4415444" y="2827359"/>
              <a:ext cx="4523810" cy="1569660"/>
              <a:chOff x="4415444" y="2827359"/>
              <a:chExt cx="4523810" cy="156966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415444" y="2827359"/>
                <a:ext cx="30492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dirty="0" smtClean="0">
                    <a:solidFill>
                      <a:schemeClr val="bg1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끄</a:t>
                </a:r>
                <a:r>
                  <a:rPr lang="en-US" altLang="ko-KR" sz="9600" dirty="0" smtClean="0">
                    <a:solidFill>
                      <a:schemeClr val="bg1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endParaRPr lang="ko-KR" altLang="en-US" sz="9600" dirty="0">
                  <a:solidFill>
                    <a:schemeClr val="bg1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890043" y="2827359"/>
                <a:ext cx="304921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dirty="0" smtClean="0">
                    <a:solidFill>
                      <a:srgbClr val="19254D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-</a:t>
                </a:r>
                <a:r>
                  <a:rPr lang="ko-KR" altLang="en-US" sz="9600" dirty="0" err="1" smtClean="0">
                    <a:solidFill>
                      <a:srgbClr val="19254D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읏</a:t>
                </a:r>
                <a:r>
                  <a:rPr lang="en-US" altLang="ko-KR" sz="9600" dirty="0" smtClean="0">
                    <a:solidFill>
                      <a:srgbClr val="19254D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 </a:t>
                </a:r>
                <a:endParaRPr lang="ko-KR" altLang="en-US" sz="9600" dirty="0">
                  <a:solidFill>
                    <a:srgbClr val="19254D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106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2" cy="8728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775" y="2801389"/>
            <a:ext cx="3255811" cy="976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8940" y="1744017"/>
            <a:ext cx="4547059" cy="309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Index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Web Page Analysis _</a:t>
            </a:r>
            <a:r>
              <a:rPr lang="ko-KR" altLang="en-US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타다 </a:t>
            </a:r>
            <a:endParaRPr lang="en-US" altLang="ko-KR" dirty="0" smtClean="0">
              <a:solidFill>
                <a:srgbClr val="19254D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Web Page Analysis _</a:t>
            </a:r>
            <a:r>
              <a:rPr lang="ko-KR" altLang="en-US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동종업계 </a:t>
            </a:r>
            <a:endParaRPr lang="en-US" altLang="ko-KR" dirty="0" smtClean="0">
              <a:solidFill>
                <a:srgbClr val="19254D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Branding _</a:t>
            </a:r>
            <a:r>
              <a:rPr lang="ko-KR" altLang="en-US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타다</a:t>
            </a:r>
            <a:endParaRPr lang="en-US" altLang="ko-KR" dirty="0" smtClean="0">
              <a:solidFill>
                <a:srgbClr val="19254D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Designing _</a:t>
            </a:r>
            <a:r>
              <a:rPr lang="ko-KR" altLang="en-US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타다</a:t>
            </a:r>
            <a:endParaRPr lang="ko-KR" altLang="en-US" dirty="0">
              <a:solidFill>
                <a:srgbClr val="19254D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674452" y="2541313"/>
            <a:ext cx="925873" cy="0"/>
          </a:xfrm>
          <a:prstGeom prst="line">
            <a:avLst/>
          </a:prstGeom>
          <a:ln w="28575">
            <a:solidFill>
              <a:srgbClr val="1925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17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51"/>
          <a:stretch/>
        </p:blipFill>
        <p:spPr>
          <a:xfrm>
            <a:off x="1338344" y="1298484"/>
            <a:ext cx="2980973" cy="3155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922032" y="2425115"/>
            <a:ext cx="34913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심플함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각진 모서리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이미지 색감 </a:t>
            </a: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 </a:t>
            </a: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톤 통일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적은 색상 사용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아이콘 </a:t>
            </a:r>
            <a:r>
              <a:rPr lang="ko-KR" altLang="en-US" dirty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사용 </a:t>
            </a: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최소화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dirty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44"/>
          <a:stretch/>
        </p:blipFill>
        <p:spPr>
          <a:xfrm>
            <a:off x="3944385" y="2425115"/>
            <a:ext cx="2738670" cy="3808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055713" y="363991"/>
            <a:ext cx="45470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1. Web </a:t>
            </a:r>
            <a:r>
              <a:rPr lang="en-US" altLang="ko-KR" sz="2600" dirty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</a:t>
            </a:r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age Analysis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타다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45470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1. Web Page Analysis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타다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3571" y="2792606"/>
            <a:ext cx="349134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반응형</a:t>
            </a: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페이지 구현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Mobile : under 767px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Tablet </a:t>
            </a:r>
            <a:r>
              <a:rPr lang="en-US" altLang="ko-KR" dirty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</a:t>
            </a: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767px - 1280px</a:t>
            </a:r>
            <a:endParaRPr lang="en-US" altLang="ko-KR" dirty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PC </a:t>
            </a:r>
            <a:r>
              <a:rPr lang="en-US" altLang="ko-KR" dirty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</a:t>
            </a: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over 1280px </a:t>
            </a:r>
            <a:endParaRPr lang="en-US" altLang="ko-KR" dirty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79" b="6227"/>
          <a:stretch/>
        </p:blipFill>
        <p:spPr>
          <a:xfrm>
            <a:off x="6968736" y="1856591"/>
            <a:ext cx="1260000" cy="4225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42"/>
          <a:stretch/>
        </p:blipFill>
        <p:spPr>
          <a:xfrm>
            <a:off x="8562005" y="1856591"/>
            <a:ext cx="1620000" cy="3280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88"/>
          <a:stretch/>
        </p:blipFill>
        <p:spPr>
          <a:xfrm>
            <a:off x="5636802" y="1856591"/>
            <a:ext cx="1260000" cy="4041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9"/>
          <a:stretch/>
        </p:blipFill>
        <p:spPr>
          <a:xfrm>
            <a:off x="10253939" y="1856591"/>
            <a:ext cx="1620000" cy="423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2</a:t>
            </a:r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Web Page Analysis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동종업계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6975" y="2327564"/>
            <a:ext cx="63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_</a:t>
            </a:r>
            <a:r>
              <a:rPr lang="ko-KR" altLang="en-US" sz="1200" dirty="0" err="1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우버</a:t>
            </a:r>
            <a:r>
              <a:rPr lang="en-US" altLang="ko-KR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/ </a:t>
            </a:r>
            <a:r>
              <a:rPr lang="ko-KR" altLang="en-US" sz="1200" dirty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미국의 스마트폰 기반 승차 </a:t>
            </a:r>
            <a:r>
              <a:rPr lang="ko-KR" altLang="en-US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공유 서비스</a:t>
            </a:r>
            <a:endParaRPr lang="en-US" altLang="ko-KR" sz="1200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026" name="Picture 2" descr="Uber logo and symbol, meaning, history, 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0" b="28183"/>
          <a:stretch/>
        </p:blipFill>
        <p:spPr bwMode="auto">
          <a:xfrm>
            <a:off x="1459761" y="1605634"/>
            <a:ext cx="1550139" cy="72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59761" y="3331320"/>
            <a:ext cx="443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심플함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직관적인 메뉴 구성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다양한 이미지 사용 </a:t>
            </a: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색감</a:t>
            </a: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내용 등</a:t>
            </a: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낮은 </a:t>
            </a:r>
            <a:r>
              <a:rPr lang="ko-KR" altLang="en-US" dirty="0" err="1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가독성을</a:t>
            </a:r>
            <a:r>
              <a:rPr lang="ko-KR" altLang="en-US" dirty="0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유발하는 텍스트 배치 </a:t>
            </a:r>
            <a:endParaRPr lang="en-US" altLang="ko-KR" dirty="0" smtClean="0">
              <a:solidFill>
                <a:srgbClr val="C00000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44"/>
          <a:stretch/>
        </p:blipFill>
        <p:spPr>
          <a:xfrm>
            <a:off x="7357172" y="4235600"/>
            <a:ext cx="3223352" cy="240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94"/>
          <a:stretch/>
        </p:blipFill>
        <p:spPr>
          <a:xfrm>
            <a:off x="8448312" y="1213124"/>
            <a:ext cx="3181194" cy="3520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52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2</a:t>
            </a:r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Web Page Analysis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동종업계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6975" y="2327564"/>
            <a:ext cx="631800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_</a:t>
            </a:r>
            <a:r>
              <a:rPr lang="ko-KR" altLang="en-US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카카오모빌리티</a:t>
            </a:r>
            <a:r>
              <a:rPr lang="en-US" altLang="ko-KR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/ </a:t>
            </a:r>
            <a:r>
              <a:rPr lang="ko-KR" altLang="en-US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한국의 </a:t>
            </a:r>
            <a:r>
              <a:rPr lang="ko-KR" altLang="en-US" sz="1200" dirty="0" err="1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카카오택시</a:t>
            </a:r>
            <a:r>
              <a:rPr lang="ko-KR" altLang="en-US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등의 </a:t>
            </a:r>
            <a:r>
              <a:rPr lang="ko-KR" altLang="en-US" sz="1200" dirty="0" err="1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모빌리티</a:t>
            </a:r>
            <a:r>
              <a:rPr lang="ko-KR" altLang="en-US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사업 운영</a:t>
            </a:r>
            <a:endParaRPr lang="en-US" altLang="ko-KR" sz="1200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9760" y="3331320"/>
            <a:ext cx="510248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큰 사이즈의 비디오 </a:t>
            </a:r>
            <a:r>
              <a:rPr lang="en-US" altLang="ko-KR" sz="1400" dirty="0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-&gt; </a:t>
            </a:r>
            <a:r>
              <a:rPr lang="ko-KR" altLang="en-US" sz="1400" dirty="0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사용자의 피로감 유발</a:t>
            </a:r>
            <a:endParaRPr lang="en-US" altLang="ko-KR" dirty="0" smtClean="0">
              <a:solidFill>
                <a:srgbClr val="C00000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다양한 이미지 </a:t>
            </a: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 </a:t>
            </a: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아이콘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전반적으로 다채로운 색깔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상단 </a:t>
            </a:r>
            <a:r>
              <a:rPr lang="ko-KR" altLang="en-US" dirty="0" err="1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메뉴바의</a:t>
            </a:r>
            <a:r>
              <a:rPr lang="ko-KR" altLang="en-US" dirty="0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낮은 </a:t>
            </a:r>
            <a:r>
              <a:rPr lang="ko-KR" altLang="en-US" dirty="0" err="1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가독성</a:t>
            </a:r>
            <a:endParaRPr lang="en-US" altLang="ko-KR" dirty="0" smtClean="0">
              <a:solidFill>
                <a:srgbClr val="C00000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회사의 기술력을 부각하는 컨텐츠 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2" name="Picture 2" descr="카카오모빌리티, 또 택시회사 인수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t="30853" r="5239" b="38900"/>
          <a:stretch/>
        </p:blipFill>
        <p:spPr bwMode="auto">
          <a:xfrm>
            <a:off x="1459122" y="1809151"/>
            <a:ext cx="3218131" cy="56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05"/>
          <a:stretch/>
        </p:blipFill>
        <p:spPr>
          <a:xfrm>
            <a:off x="8145227" y="1109191"/>
            <a:ext cx="3438070" cy="2149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6" b="41100"/>
          <a:stretch/>
        </p:blipFill>
        <p:spPr>
          <a:xfrm>
            <a:off x="7525872" y="2508024"/>
            <a:ext cx="3093803" cy="260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0"/>
          <a:stretch/>
        </p:blipFill>
        <p:spPr>
          <a:xfrm>
            <a:off x="8847998" y="4009162"/>
            <a:ext cx="2681756" cy="2569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2</a:t>
            </a:r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Web Page Analysis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동종업계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6975" y="2327564"/>
            <a:ext cx="631800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_</a:t>
            </a:r>
            <a:r>
              <a:rPr lang="ko-KR" altLang="en-US" sz="1200" dirty="0" err="1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쏘카</a:t>
            </a:r>
            <a:r>
              <a:rPr lang="en-US" altLang="ko-KR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/ </a:t>
            </a:r>
            <a:r>
              <a:rPr lang="ko-KR" altLang="en-US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한국의 </a:t>
            </a:r>
            <a:r>
              <a:rPr lang="ko-KR" altLang="en-US" sz="1200" dirty="0" err="1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카셰어링</a:t>
            </a:r>
            <a:r>
              <a:rPr lang="ko-KR" altLang="en-US" sz="1200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서비스 운영</a:t>
            </a:r>
            <a:endParaRPr lang="en-US" altLang="ko-KR" sz="1200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9760" y="3331320"/>
            <a:ext cx="53410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심플함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큰 사이즈의 비디오 </a:t>
            </a:r>
            <a:r>
              <a:rPr lang="en-US" altLang="ko-KR" sz="1400" dirty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</a:t>
            </a:r>
            <a:r>
              <a:rPr lang="en-US" altLang="ko-KR" sz="1400" dirty="0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&gt;</a:t>
            </a:r>
            <a:r>
              <a:rPr lang="ko-KR" altLang="en-US" sz="1400" dirty="0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사용자의 피로감 유발</a:t>
            </a:r>
            <a:endParaRPr lang="en-US" altLang="ko-KR" dirty="0" smtClean="0">
              <a:solidFill>
                <a:srgbClr val="C00000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주로 </a:t>
            </a: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20/30</a:t>
            </a: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대 사용자의 이미지 사용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모바일에 특화된 </a:t>
            </a: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UI/UX (</a:t>
            </a: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우측 상단 </a:t>
            </a:r>
            <a:r>
              <a:rPr lang="ko-KR" altLang="en-US" dirty="0" err="1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메뉴바</a:t>
            </a: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등</a:t>
            </a: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19254D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</a:t>
            </a:r>
            <a:r>
              <a:rPr lang="en-US" altLang="ko-KR" dirty="0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-&gt;</a:t>
            </a:r>
            <a:r>
              <a:rPr lang="ko-KR" altLang="en-US" dirty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PC</a:t>
            </a:r>
            <a:r>
              <a:rPr lang="ko-KR" altLang="en-US" dirty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환경에서의 불편함 </a:t>
            </a:r>
            <a:endParaRPr lang="en-US" altLang="ko-KR" dirty="0" smtClean="0">
              <a:solidFill>
                <a:srgbClr val="C00000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rgbClr val="19254D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26"/>
          <a:stretch/>
        </p:blipFill>
        <p:spPr>
          <a:xfrm>
            <a:off x="6931336" y="1061214"/>
            <a:ext cx="2823217" cy="3960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 descr="https://www.ksvalley.com/data/photos/20190103/art_15475138866837_22a7c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40250" r="10333" b="40750"/>
          <a:stretch/>
        </p:blipFill>
        <p:spPr bwMode="auto">
          <a:xfrm>
            <a:off x="1497403" y="1858285"/>
            <a:ext cx="1939144" cy="46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8"/>
          <a:stretch/>
        </p:blipFill>
        <p:spPr>
          <a:xfrm>
            <a:off x="9088392" y="2661633"/>
            <a:ext cx="2823217" cy="392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2</a:t>
            </a:r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Web Page Analysis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동종업계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6223" y="2716699"/>
            <a:ext cx="53410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각각 타겟에 따른 </a:t>
            </a:r>
            <a:r>
              <a:rPr lang="en-US" altLang="ko-KR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UI/UX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다채로운 색상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다양한 분위기의 이미지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각진 모양의 레이아웃</a:t>
            </a:r>
            <a:endParaRPr lang="en-US" altLang="ko-KR" dirty="0" smtClean="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3076" name="Picture 4" descr="https://www.ksvalley.com/data/photos/20190103/art_15475138866837_22a7c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40250" r="10333" b="40750"/>
          <a:stretch/>
        </p:blipFill>
        <p:spPr bwMode="auto">
          <a:xfrm>
            <a:off x="2544644" y="4471025"/>
            <a:ext cx="1939144" cy="46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ber logo and symbol, meaning, history, 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0" b="28183"/>
          <a:stretch/>
        </p:blipFill>
        <p:spPr bwMode="auto">
          <a:xfrm>
            <a:off x="2739146" y="1999619"/>
            <a:ext cx="1550139" cy="72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카카오모빌리티, 또 택시회사 인수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t="30853" r="5239" b="38900"/>
          <a:stretch/>
        </p:blipFill>
        <p:spPr bwMode="auto">
          <a:xfrm>
            <a:off x="1905151" y="3314700"/>
            <a:ext cx="3218131" cy="56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670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13" y="363991"/>
            <a:ext cx="58189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2</a:t>
            </a:r>
            <a:r>
              <a:rPr lang="en-US" altLang="ko-KR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Web Page Analysis _</a:t>
            </a:r>
            <a:r>
              <a:rPr lang="ko-KR" altLang="en-US" sz="2600" dirty="0" smtClean="0">
                <a:solidFill>
                  <a:srgbClr val="19254D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동종업계</a:t>
            </a:r>
            <a:endParaRPr lang="ko-KR" altLang="en-US" sz="2600" dirty="0">
              <a:solidFill>
                <a:srgbClr val="19254D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24" y="454488"/>
            <a:ext cx="1048982" cy="3146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72895" y="4783806"/>
            <a:ext cx="8741181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Brand Identity(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타다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 +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동종업계 트렌드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5126" name="Picture 6" descr="TADA Brand Design on Beh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628" y="2000635"/>
            <a:ext cx="3059387" cy="216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istory of Brand Identity, How Branding Creates Icons - DesignBu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88" y="2342324"/>
            <a:ext cx="1935327" cy="147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072895" y="5395480"/>
            <a:ext cx="8741181" cy="50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  <a:sym typeface="Wingdings" panose="05000000000000000000" pitchFamily="2" charset="2"/>
              </a:rPr>
              <a:t> </a:t>
            </a:r>
            <a:r>
              <a:rPr lang="en-US" altLang="ko-KR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‘</a:t>
            </a:r>
            <a:r>
              <a:rPr lang="ko-KR" altLang="en-US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타다</a:t>
            </a:r>
            <a:r>
              <a:rPr lang="en-US" altLang="ko-KR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’</a:t>
            </a:r>
            <a:r>
              <a:rPr lang="ko-KR" altLang="en-US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만의 </a:t>
            </a:r>
            <a:r>
              <a:rPr lang="en-US" altLang="ko-KR" sz="2000" dirty="0" smtClean="0">
                <a:ln w="0"/>
                <a:solidFill>
                  <a:srgbClr val="19254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Web Design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400044" y="2233783"/>
            <a:ext cx="1852627" cy="1690387"/>
            <a:chOff x="1600351" y="1999619"/>
            <a:chExt cx="3218131" cy="2936311"/>
          </a:xfrm>
        </p:grpSpPr>
        <p:pic>
          <p:nvPicPr>
            <p:cNvPr id="27" name="Picture 4" descr="https://www.ksvalley.com/data/photos/20190103/art_15475138866837_22a7cf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7" t="40250" r="10333" b="40750"/>
            <a:stretch/>
          </p:blipFill>
          <p:spPr bwMode="auto">
            <a:xfrm>
              <a:off x="2239844" y="4471025"/>
              <a:ext cx="1939144" cy="464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Uber logo and symbol, meaning, history, 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40" b="28183"/>
            <a:stretch/>
          </p:blipFill>
          <p:spPr bwMode="auto">
            <a:xfrm>
              <a:off x="2434346" y="1999619"/>
              <a:ext cx="1550139" cy="72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카카오모빌리티, 또 택시회사 인수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9" t="30853" r="5239" b="38900"/>
            <a:stretch/>
          </p:blipFill>
          <p:spPr bwMode="auto">
            <a:xfrm>
              <a:off x="1600351" y="3314700"/>
              <a:ext cx="3218131" cy="56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03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445</Words>
  <Application>Microsoft Office PowerPoint</Application>
  <PresentationFormat>와이드스크린</PresentationFormat>
  <Paragraphs>116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Spoqa Han Sans Neo Bold</vt:lpstr>
      <vt:lpstr>Spoqa Han Sans Neo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pc00</dc:creator>
  <cp:lastModifiedBy>pc00</cp:lastModifiedBy>
  <cp:revision>82</cp:revision>
  <dcterms:created xsi:type="dcterms:W3CDTF">2021-03-16T03:43:17Z</dcterms:created>
  <dcterms:modified xsi:type="dcterms:W3CDTF">2021-03-29T05:30:54Z</dcterms:modified>
</cp:coreProperties>
</file>